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266" r:id="rId4"/>
    <p:sldId id="260" r:id="rId5"/>
    <p:sldId id="261" r:id="rId6"/>
    <p:sldId id="267" r:id="rId7"/>
    <p:sldId id="264" r:id="rId8"/>
    <p:sldId id="293" r:id="rId9"/>
    <p:sldId id="262" r:id="rId10"/>
    <p:sldId id="263" r:id="rId11"/>
    <p:sldId id="265" r:id="rId12"/>
    <p:sldId id="268" r:id="rId13"/>
    <p:sldId id="316" r:id="rId14"/>
    <p:sldId id="363" r:id="rId15"/>
    <p:sldId id="270" r:id="rId16"/>
    <p:sldId id="312" r:id="rId17"/>
    <p:sldId id="310" r:id="rId18"/>
    <p:sldId id="271" r:id="rId19"/>
    <p:sldId id="313" r:id="rId20"/>
    <p:sldId id="314" r:id="rId21"/>
    <p:sldId id="315" r:id="rId22"/>
    <p:sldId id="307" r:id="rId23"/>
    <p:sldId id="272" r:id="rId24"/>
    <p:sldId id="273" r:id="rId25"/>
    <p:sldId id="275" r:id="rId26"/>
    <p:sldId id="274" r:id="rId27"/>
    <p:sldId id="276" r:id="rId28"/>
    <p:sldId id="277" r:id="rId29"/>
    <p:sldId id="278" r:id="rId30"/>
    <p:sldId id="280" r:id="rId31"/>
    <p:sldId id="279" r:id="rId32"/>
    <p:sldId id="290" r:id="rId33"/>
    <p:sldId id="281" r:id="rId34"/>
    <p:sldId id="362" r:id="rId35"/>
    <p:sldId id="287" r:id="rId36"/>
    <p:sldId id="288" r:id="rId37"/>
    <p:sldId id="282" r:id="rId38"/>
    <p:sldId id="283" r:id="rId39"/>
    <p:sldId id="284" r:id="rId40"/>
    <p:sldId id="309" r:id="rId41"/>
    <p:sldId id="292" r:id="rId42"/>
    <p:sldId id="294" r:id="rId43"/>
    <p:sldId id="360" r:id="rId44"/>
    <p:sldId id="285" r:id="rId45"/>
    <p:sldId id="295" r:id="rId46"/>
    <p:sldId id="296" r:id="rId47"/>
    <p:sldId id="302" r:id="rId48"/>
    <p:sldId id="299" r:id="rId49"/>
    <p:sldId id="298" r:id="rId50"/>
    <p:sldId id="291" r:id="rId51"/>
    <p:sldId id="300" r:id="rId52"/>
    <p:sldId id="301" r:id="rId53"/>
    <p:sldId id="303" r:id="rId54"/>
    <p:sldId id="306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51" autoAdjust="0"/>
    <p:restoredTop sz="94618" autoAdjust="0"/>
  </p:normalViewPr>
  <p:slideViewPr>
    <p:cSldViewPr snapToGrid="0">
      <p:cViewPr varScale="1">
        <p:scale>
          <a:sx n="103" d="100"/>
          <a:sy n="103" d="100"/>
        </p:scale>
        <p:origin x="32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06F6B-B669-48CE-B88E-3CFC9EA4976A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EF2AA-C688-4066-AD47-9E17B75F44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todo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Direct method can not solve nonlinear equations</a:t>
            </a:r>
          </a:p>
          <a:p>
            <a:r>
              <a:rPr lang="en-US" altLang="zh-CN" dirty="0"/>
              <a:t>Iterative method is more stable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EF2AA-C688-4066-AD47-9E17B75F44C6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DFCA45-943F-41B1-8783-255F98878658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1A9F-400E-40FD-8BCC-13CE68FA3F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DFCA45-943F-41B1-8783-255F98878658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1A9F-400E-40FD-8BCC-13CE68FA3F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DFCA45-943F-41B1-8783-255F98878658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1A9F-400E-40FD-8BCC-13CE68FA3F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1657350" indent="-285750">
              <a:buFont typeface="Wingdings" panose="05000000000000000000" pitchFamily="2" charset="2"/>
              <a:buChar char="p"/>
              <a:defRPr/>
            </a:lvl4pPr>
            <a:lvl5pPr marL="2114550" indent="-285750">
              <a:buFont typeface="Wingdings" panose="05000000000000000000" pitchFamily="2" charset="2"/>
              <a:buChar char="p"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DFCA45-943F-41B1-8783-255F98878658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1A9F-400E-40FD-8BCC-13CE68FA3F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DFCA45-943F-41B1-8783-255F98878658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1A9F-400E-40FD-8BCC-13CE68FA3F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DFCA45-943F-41B1-8783-255F98878658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1A9F-400E-40FD-8BCC-13CE68FA3F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DFCA45-943F-41B1-8783-255F98878658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1A9F-400E-40FD-8BCC-13CE68FA3F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DFCA45-943F-41B1-8783-255F98878658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1A9F-400E-40FD-8BCC-13CE68FA3F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DFCA45-943F-41B1-8783-255F98878658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1A9F-400E-40FD-8BCC-13CE68FA3F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DFCA45-943F-41B1-8783-255F98878658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1A9F-400E-40FD-8BCC-13CE68FA3F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DFCA45-943F-41B1-8783-255F98878658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1A9F-400E-40FD-8BCC-13CE68FA3F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B1A9F-400E-40FD-8BCC-13CE68FA3F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等线" panose="02010600030101010101" pitchFamily="2" charset="-122"/>
        <a:buChar char="　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等线" panose="02010600030101010101" pitchFamily="2" charset="-122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p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p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实时可交互流体模拟</a:t>
            </a:r>
            <a:r>
              <a:rPr lang="en-US" altLang="zh-CN" sz="4000" dirty="0"/>
              <a:t>Interactive Fluid Simulation in Real Time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2000" dirty="0"/>
          </a:p>
          <a:p>
            <a:r>
              <a:rPr lang="en-US" altLang="zh-CN" sz="2000" dirty="0"/>
              <a:t>Lecturer</a:t>
            </a:r>
            <a:r>
              <a:rPr lang="zh-CN" altLang="en-US" sz="2000" dirty="0"/>
              <a:t>：</a:t>
            </a:r>
            <a:r>
              <a:rPr lang="en-US" altLang="zh-CN" sz="2000" dirty="0"/>
              <a:t>Yu Zhang</a:t>
            </a:r>
            <a:endParaRPr lang="zh-CN" altLang="en-US" sz="2000" dirty="0"/>
          </a:p>
          <a:p>
            <a:r>
              <a:rPr lang="en-US" altLang="zh-CN" sz="2000" dirty="0"/>
              <a:t>   Instructor</a:t>
            </a:r>
            <a:r>
              <a:rPr lang="zh-CN" altLang="en-US" sz="2000" dirty="0"/>
              <a:t>：</a:t>
            </a:r>
            <a:r>
              <a:rPr lang="en-US" altLang="zh-CN" sz="2000" dirty="0" err="1"/>
              <a:t>Xiaosheng</a:t>
            </a:r>
            <a:r>
              <a:rPr lang="en-US" altLang="zh-CN" sz="2000" dirty="0"/>
              <a:t> Li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Solving N-S Equation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Grid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Advantages</a:t>
            </a:r>
          </a:p>
          <a:p>
            <a:pPr lvl="2"/>
            <a:r>
              <a:rPr lang="en-US" altLang="zh-CN" dirty="0"/>
              <a:t>Easy to approximate: finite difference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sz="2500" dirty="0"/>
              <a:t>Disadvantages</a:t>
            </a:r>
            <a:endParaRPr lang="en-US" altLang="zh-CN" sz="2620" dirty="0"/>
          </a:p>
          <a:p>
            <a:pPr lvl="2"/>
            <a:r>
              <a:rPr lang="en-US" altLang="zh-CN" dirty="0"/>
              <a:t>Mass non-conservation leads to dissipation: sticky &amp; mass losing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en-US" altLang="zh-CN" dirty="0">
                <a:solidFill>
                  <a:srgbClr val="FF0000"/>
                </a:solidFill>
              </a:rPr>
              <a:t>Massive grids when need details 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Particle</a:t>
            </a:r>
          </a:p>
          <a:p>
            <a:endParaRPr lang="en-US" altLang="zh-CN" dirty="0"/>
          </a:p>
          <a:p>
            <a:pPr lvl="1"/>
            <a:r>
              <a:rPr lang="en-US" altLang="zh-CN" sz="2500" dirty="0"/>
              <a:t>Advantages</a:t>
            </a:r>
          </a:p>
          <a:p>
            <a:pPr lvl="2"/>
            <a:r>
              <a:rPr lang="en-US" altLang="zh-CN" dirty="0"/>
              <a:t>Mass conservation</a:t>
            </a:r>
          </a:p>
          <a:p>
            <a:pPr lvl="2"/>
            <a:r>
              <a:rPr lang="en-US" altLang="zh-CN" dirty="0">
                <a:solidFill>
                  <a:srgbClr val="FF0000"/>
                </a:solidFill>
              </a:rPr>
              <a:t>Better to simulate details</a:t>
            </a:r>
          </a:p>
          <a:p>
            <a:pPr lvl="2"/>
            <a:r>
              <a:rPr lang="en-US" altLang="zh-CN" dirty="0">
                <a:solidFill>
                  <a:srgbClr val="FF0000"/>
                </a:solidFill>
              </a:rPr>
              <a:t>Convenient to couple with other physical simulations</a:t>
            </a:r>
          </a:p>
          <a:p>
            <a:pPr lvl="2"/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sz="2500" dirty="0"/>
              <a:t>Disadvantages</a:t>
            </a:r>
            <a:endParaRPr lang="en-US" altLang="zh-CN" dirty="0"/>
          </a:p>
          <a:p>
            <a:pPr lvl="2"/>
            <a:r>
              <a:rPr lang="en-US" altLang="zh-CN" dirty="0"/>
              <a:t>Neighbor searching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SPH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Smooth Particle Hydrodynamics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SPH Approximation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/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7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24" y="2178487"/>
            <a:ext cx="4135845" cy="3789469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SPH Approximation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/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Example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𝑝𝑟𝑒𝑠𝑠𝑢𝑟𝑒</m:t>
                          </m:r>
                        </m:sup>
                      </m:sSubSup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𝑣𝑖𝑠𝑐𝑜𝑠𝑖𝑡𝑦</m:t>
                          </m:r>
                        </m:sup>
                      </m:sSubSup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dirty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l="-2471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7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24" y="2178487"/>
            <a:ext cx="4135845" cy="3789469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Neighbor Searching</a:t>
            </a:r>
            <a:endParaRPr lang="zh-CN" altLang="en-US" dirty="0"/>
          </a:p>
        </p:txBody>
      </p:sp>
      <p:pic>
        <p:nvPicPr>
          <p:cNvPr id="7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24" y="2178487"/>
            <a:ext cx="4135845" cy="3789469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13"/>
          <a:stretch>
            <a:fillRect/>
          </a:stretch>
        </p:blipFill>
        <p:spPr>
          <a:xfrm>
            <a:off x="1659255" y="2887980"/>
            <a:ext cx="2408555" cy="2371725"/>
          </a:xfrm>
          <a:prstGeom prst="rect">
            <a:avLst/>
          </a:prstGeom>
        </p:spPr>
      </p:pic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Space partition</a:t>
            </a:r>
          </a:p>
          <a:p>
            <a:pPr marL="457200" lvl="1" indent="0">
              <a:buNone/>
            </a:pPr>
            <a:endParaRPr lang="en-US" altLang="zh-CN" dirty="0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Neighbor Searching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Space partition</a:t>
            </a:r>
          </a:p>
          <a:p>
            <a:pPr lvl="1"/>
            <a:r>
              <a:rPr lang="en-US" altLang="zh-CN" dirty="0">
                <a:sym typeface="+mn-ea"/>
              </a:rPr>
              <a:t>List</a:t>
            </a:r>
          </a:p>
          <a:p>
            <a:pPr lvl="1"/>
            <a:endParaRPr lang="en-US" altLang="zh-CN" dirty="0">
              <a:sym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838200" y="3160122"/>
          <a:ext cx="10800806" cy="2417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Document" r:id="rId3" imgW="11172190" imgH="2454275" progId="Word.Document.8">
                  <p:embed/>
                </p:oleObj>
              </mc:Choice>
              <mc:Fallback>
                <p:oleObj name="Document" r:id="rId3" imgW="11172190" imgH="2454275" progId="Word.Document.8">
                  <p:embed/>
                  <p:pic>
                    <p:nvPicPr>
                      <p:cNvPr id="0" name="图片 106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3160122"/>
                        <a:ext cx="10800806" cy="2417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Neighbor Searching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Space partition</a:t>
            </a:r>
          </a:p>
          <a:p>
            <a:pPr lvl="1"/>
            <a:r>
              <a:rPr lang="en-US" altLang="zh-CN" dirty="0">
                <a:sym typeface="+mn-ea"/>
              </a:rPr>
              <a:t>Sorting</a:t>
            </a:r>
          </a:p>
          <a:p>
            <a:pPr lvl="1"/>
            <a:endParaRPr lang="en-US" altLang="zh-CN" dirty="0">
              <a:sym typeface="+mn-ea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838201" y="3165794"/>
          <a:ext cx="10657114" cy="257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Document" r:id="rId3" imgW="11050270" imgH="2646045" progId="Word.Document.8">
                  <p:embed/>
                </p:oleObj>
              </mc:Choice>
              <mc:Fallback>
                <p:oleObj name="Document" r:id="rId3" imgW="11050270" imgH="2646045" progId="Word.Document.8">
                  <p:embed/>
                  <p:pic>
                    <p:nvPicPr>
                      <p:cNvPr id="0" name="图片 2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1" y="3165794"/>
                        <a:ext cx="10657114" cy="2573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Neighbor Searching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Space partition</a:t>
            </a:r>
          </a:p>
          <a:p>
            <a:pPr lvl="1"/>
            <a:r>
              <a:rPr lang="en-US" altLang="zh-CN" dirty="0">
                <a:sym typeface="+mn-ea"/>
              </a:rPr>
              <a:t>List ◊</a:t>
            </a:r>
          </a:p>
          <a:p>
            <a:pPr lvl="1"/>
            <a:r>
              <a:rPr lang="en-US" altLang="zh-CN" dirty="0">
                <a:sym typeface="+mn-ea"/>
              </a:rPr>
              <a:t>Sorting </a:t>
            </a:r>
            <a:r>
              <a:rPr lang="en-US" altLang="zh-CN" sz="1600" dirty="0">
                <a:sym typeface="+mn-ea"/>
              </a:rPr>
              <a:t>√</a:t>
            </a:r>
            <a:endParaRPr lang="en-US" altLang="zh-CN" sz="3760" dirty="0">
              <a:sym typeface="+mn-ea"/>
            </a:endParaRPr>
          </a:p>
          <a:p>
            <a:pPr lvl="1"/>
            <a:endParaRPr lang="en-US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032000" y="3655129"/>
          <a:ext cx="8128000" cy="17526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Locality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Performance (125k particles)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Pre-Processing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Neighbor Accessing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Very bad!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88ms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Sorting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Good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1.4ms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10ms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Neighbor Searching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Space partition</a:t>
            </a:r>
          </a:p>
          <a:p>
            <a:pPr lvl="1"/>
            <a:r>
              <a:rPr lang="en-US" altLang="zh-CN" dirty="0">
                <a:sym typeface="+mn-ea"/>
              </a:rPr>
              <a:t>Sorting</a:t>
            </a:r>
          </a:p>
          <a:p>
            <a:pPr lvl="2"/>
            <a:r>
              <a:rPr lang="en-US" altLang="zh-CN" dirty="0">
                <a:sym typeface="+mn-ea"/>
              </a:rPr>
              <a:t>Radix sorting</a:t>
            </a:r>
          </a:p>
          <a:p>
            <a:pPr lvl="2"/>
            <a:r>
              <a:rPr lang="en-US" altLang="zh-CN" dirty="0">
                <a:sym typeface="+mn-ea"/>
              </a:rPr>
              <a:t>Counting sorting </a:t>
            </a:r>
            <a:r>
              <a:rPr lang="en-US" altLang="zh-CN" sz="1600" dirty="0">
                <a:sym typeface="+mn-ea"/>
              </a:rPr>
              <a:t>√</a:t>
            </a:r>
          </a:p>
          <a:p>
            <a:pPr lvl="3"/>
            <a:endParaRPr lang="en-US" altLang="zh-CN" dirty="0">
              <a:sym typeface="+mn-ea"/>
            </a:endParaRPr>
          </a:p>
          <a:p>
            <a:pPr lvl="2"/>
            <a:endParaRPr lang="en-US" altLang="zh-CN" dirty="0"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212977" cy="365125"/>
          </a:xfrm>
        </p:spPr>
        <p:txBody>
          <a:bodyPr/>
          <a:lstStyle/>
          <a:p>
            <a:r>
              <a:rPr lang="en-US" altLang="zh-CN" dirty="0"/>
              <a:t>Hoetzlein, R. C. "Fast fixed-radius nearest neighbors: interactive million-particle fluids." GPU Technology Conference. Vol. 18. 2014.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576" y="1825625"/>
            <a:ext cx="5181600" cy="345237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Neighbor Searching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Prefix Sum</a:t>
            </a:r>
          </a:p>
          <a:p>
            <a:pPr lvl="2"/>
            <a:endParaRPr lang="en-US" altLang="zh-CN" dirty="0">
              <a:sym typeface="+mn-ea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838200" y="2689225"/>
          <a:ext cx="12141200" cy="262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Document" r:id="rId3" imgW="12339955" imgH="2646045" progId="Word.Document.8">
                  <p:embed/>
                </p:oleObj>
              </mc:Choice>
              <mc:Fallback>
                <p:oleObj name="Document" r:id="rId3" imgW="12339955" imgH="2646045" progId="Word.Document.8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2689225"/>
                        <a:ext cx="12141200" cy="2624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endParaRPr lang="en-US" altLang="zh-CN" sz="25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500" dirty="0"/>
              <a:t>Motivation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500" dirty="0"/>
              <a:t>Background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500" dirty="0"/>
              <a:t>SPH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500" dirty="0"/>
              <a:t>PBF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500" dirty="0"/>
              <a:t>Rendering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500" dirty="0"/>
              <a:t>Mobile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500" dirty="0"/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Neighbor Searching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Prefix Sum</a:t>
            </a:r>
            <a:endParaRPr lang="en-US" altLang="zh-CN" sz="1600" dirty="0">
              <a:sym typeface="+mn-ea"/>
            </a:endParaRPr>
          </a:p>
          <a:p>
            <a:pPr lvl="3"/>
            <a:endParaRPr lang="en-US" altLang="zh-CN" dirty="0">
              <a:sym typeface="+mn-ea"/>
            </a:endParaRPr>
          </a:p>
          <a:p>
            <a:pPr lvl="2"/>
            <a:endParaRPr lang="en-US" altLang="zh-CN" dirty="0">
              <a:sym typeface="+mn-ea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838200" y="2685079"/>
          <a:ext cx="12261850" cy="422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" name="Document" r:id="rId3" imgW="12461875" imgH="4263390" progId="Word.Document.8">
                  <p:embed/>
                </p:oleObj>
              </mc:Choice>
              <mc:Fallback>
                <p:oleObj name="Document" r:id="rId3" imgW="12461875" imgH="4263390" progId="Word.Document.8">
                  <p:embed/>
                  <p:pic>
                    <p:nvPicPr>
                      <p:cNvPr id="0" name="图片 41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2685079"/>
                        <a:ext cx="12261850" cy="4227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Neighbor Searching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Prefix Sum</a:t>
            </a:r>
            <a:endParaRPr lang="en-US" altLang="zh-CN" sz="1600" dirty="0">
              <a:sym typeface="+mn-ea"/>
            </a:endParaRPr>
          </a:p>
          <a:p>
            <a:pPr lvl="3"/>
            <a:endParaRPr lang="en-US" altLang="zh-CN" dirty="0">
              <a:sym typeface="+mn-ea"/>
            </a:endParaRPr>
          </a:p>
          <a:p>
            <a:pPr lvl="2"/>
            <a:endParaRPr lang="en-US" altLang="zh-CN" dirty="0">
              <a:sym typeface="+mn-ea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838200" y="2685610"/>
          <a:ext cx="12322175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" name="Document" r:id="rId3" imgW="12522835" imgH="2434590" progId="Word.Document.8">
                  <p:embed/>
                </p:oleObj>
              </mc:Choice>
              <mc:Fallback>
                <p:oleObj name="Document" r:id="rId3" imgW="12522835" imgH="2434590" progId="Word.Document.8">
                  <p:embed/>
                  <p:pic>
                    <p:nvPicPr>
                      <p:cNvPr id="0" name="图片 51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2685610"/>
                        <a:ext cx="12322175" cy="241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Neighbor Searching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Optimization in GPU Sorting</a:t>
            </a:r>
          </a:p>
          <a:p>
            <a:pPr lvl="1"/>
            <a:r>
              <a:rPr lang="en-US" altLang="zh-CN" dirty="0">
                <a:sym typeface="+mn-ea"/>
              </a:rPr>
              <a:t>Locality</a:t>
            </a:r>
          </a:p>
          <a:p>
            <a:pPr lvl="1"/>
            <a:r>
              <a:rPr lang="en-US" altLang="zh-CN" dirty="0">
                <a:sym typeface="+mn-ea"/>
              </a:rPr>
              <a:t>Atomic operations</a:t>
            </a:r>
          </a:p>
          <a:p>
            <a:pPr lvl="1"/>
            <a:r>
              <a:rPr lang="en-US" altLang="zh-CN" dirty="0">
                <a:sym typeface="+mn-ea"/>
              </a:rPr>
              <a:t>Global/Shared memory</a:t>
            </a:r>
          </a:p>
          <a:p>
            <a:pPr lvl="1"/>
            <a:r>
              <a:rPr lang="en-US" altLang="zh-CN" dirty="0">
                <a:sym typeface="+mn-ea"/>
              </a:rPr>
              <a:t>Bank conflicts</a:t>
            </a:r>
          </a:p>
          <a:p>
            <a:pPr lvl="2"/>
            <a:endParaRPr lang="en-US" altLang="zh-CN" dirty="0"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SPH Algorithm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>
              <a:buFont typeface="+mj-lt"/>
              <a:buAutoNum type="arabicPeriod"/>
            </a:pPr>
            <a:r>
              <a:rPr lang="en-US" altLang="zh-CN" dirty="0">
                <a:sym typeface="+mn-ea"/>
              </a:rPr>
              <a:t>Neighbor searching</a:t>
            </a:r>
          </a:p>
          <a:p>
            <a:pPr marL="571500">
              <a:buFont typeface="+mj-lt"/>
              <a:buAutoNum type="arabicPeriod"/>
            </a:pPr>
            <a:r>
              <a:rPr lang="en-US" altLang="zh-CN" dirty="0">
                <a:solidFill>
                  <a:srgbClr val="FF0000"/>
                </a:solidFill>
                <a:sym typeface="+mn-ea"/>
              </a:rPr>
              <a:t>Update density and pressure</a:t>
            </a:r>
          </a:p>
          <a:p>
            <a:pPr marL="571500">
              <a:buFont typeface="+mj-lt"/>
              <a:buAutoNum type="arabicPeriod"/>
            </a:pPr>
            <a:r>
              <a:rPr lang="en-US" altLang="zh-CN" dirty="0">
                <a:sym typeface="+mn-ea"/>
              </a:rPr>
              <a:t>Update forces</a:t>
            </a:r>
          </a:p>
          <a:p>
            <a:pPr marL="571500">
              <a:buFont typeface="+mj-lt"/>
              <a:buAutoNum type="arabicPeriod"/>
            </a:pPr>
            <a:r>
              <a:rPr lang="en-US" altLang="zh-CN" dirty="0"/>
              <a:t>Update velocity and position </a:t>
            </a:r>
          </a:p>
          <a:p>
            <a:pPr marL="571500">
              <a:buFont typeface="+mj-lt"/>
              <a:buAutoNum type="arabicPeriod"/>
            </a:pPr>
            <a:r>
              <a:rPr lang="en-US" altLang="zh-CN" dirty="0"/>
              <a:t>Collision handling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/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14400" lvl="1"/>
                <a:endParaRPr lang="en-US" altLang="zh-CN" dirty="0"/>
              </a:p>
              <a:p>
                <a:pPr marL="914400" lvl="1"/>
                <a:endParaRPr lang="en-US" altLang="zh-CN" dirty="0"/>
              </a:p>
              <a:p>
                <a:pPr marL="914400" lvl="1"/>
                <a:endParaRPr lang="en-US" altLang="zh-CN" dirty="0"/>
              </a:p>
              <a:p>
                <a:pPr marL="914400" lvl="1"/>
                <a:r>
                  <a:rPr lang="en-US" altLang="zh-CN" dirty="0"/>
                  <a:t>Density problem</a:t>
                </a:r>
              </a:p>
              <a:p>
                <a:pPr marL="1371600" lvl="2"/>
                <a:r>
                  <a:rPr lang="en-US" altLang="zh-CN" dirty="0"/>
                  <a:t>Single particle mass is set very large to get expected density</a:t>
                </a:r>
              </a:p>
              <a:p>
                <a:pPr marL="1028700" lvl="2" indent="0">
                  <a:buNone/>
                </a:pPr>
                <a:endParaRPr lang="en-US" altLang="zh-CN" dirty="0"/>
              </a:p>
              <a:p>
                <a:pPr marL="914400" lvl="1"/>
                <a:r>
                  <a:rPr lang="en-US" altLang="zh-CN" dirty="0"/>
                  <a:t>Adjust parameters to achieve expected simulation effect</a:t>
                </a:r>
              </a:p>
              <a:p>
                <a:pPr marL="1371600" lvl="2"/>
                <a:r>
                  <a:rPr lang="en-US" altLang="zh-CN" dirty="0"/>
                  <a:t>Mass</a:t>
                </a:r>
              </a:p>
              <a:p>
                <a:pPr marL="1371600" lvl="2"/>
                <a:r>
                  <a:rPr lang="en-US" altLang="zh-CN" dirty="0"/>
                  <a:t>Volume</a:t>
                </a:r>
              </a:p>
              <a:p>
                <a:pPr marL="1371600" lvl="2"/>
                <a:r>
                  <a:rPr lang="en-US" altLang="zh-CN" dirty="0"/>
                  <a:t>Time Step</a:t>
                </a:r>
              </a:p>
              <a:p>
                <a:pPr marL="1371600" lvl="2"/>
                <a:r>
                  <a:rPr lang="en-US" altLang="zh-CN"/>
                  <a:t>Smooth Radius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dirty="0"/>
                  <a:t>)</a:t>
                </a:r>
              </a:p>
            </p:txBody>
          </p:sp>
        </mc:Choice>
        <mc:Fallback xmlns="">
          <p:sp>
            <p:nvSpPr>
              <p:cNvPr id="6" name="内容占位符 5">
                <a:extLst/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88B818B-18E9-4D72-B43E-FFF3BC53DB5D}"/>
                  </a:ext>
                </a:extLst>
              </p:cNvPr>
              <p:cNvSpPr/>
              <p:nvPr/>
            </p:nvSpPr>
            <p:spPr>
              <a:xfrm>
                <a:off x="4801896" y="1690688"/>
                <a:ext cx="2588208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88B818B-18E9-4D72-B43E-FFF3BC53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896" y="1690688"/>
                <a:ext cx="2588208" cy="795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PBF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Position Based Fluids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Position Based Dynamics (PBD)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/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13">
                <a:extLst/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Example</a:t>
                </a:r>
              </a:p>
              <a:p>
                <a:pPr marL="0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𝑐𝑖𝑟𝑐𝑙𝑒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𝑠𝑡𝑟𝑒𝑡𝑐h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内容占位符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3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Position Based Dynamics (PBD)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/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148" y="1825625"/>
            <a:ext cx="5089703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Position Based Dynamics (PBD)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/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altLang="zh-CN" b="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b="0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b="0" i="1" dirty="0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0" i="1" dirty="0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sub>
                                  </m:sSub>
                                  <m:r>
                                    <a:rPr lang="en-US" altLang="zh-CN" b="0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b="0" i="1" dirty="0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0" i="1" dirty="0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b="0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altLang="zh-CN" b="0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en-US" altLang="zh-CN" b="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altLang="zh-CN" b="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chemeClr val="accent4"/>
                  </a:solidFill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Position Based Fluids (PBF)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/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zh-CN" dirty="0"/>
                  <a:t>SPH + PBD</a:t>
                </a:r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>
                  <a:solidFill>
                    <a:schemeClr val="accent4"/>
                  </a:solidFill>
                </a:endParaRPr>
              </a:p>
              <a:p>
                <a:pPr marL="457200" lvl="1" indent="0">
                  <a:buNone/>
                </a:pPr>
                <a:endParaRPr lang="en-US" altLang="zh-CN" dirty="0">
                  <a:solidFill>
                    <a:schemeClr val="accent4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Solving Constraints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/>
              <a:t>Direct Method </a:t>
            </a:r>
            <a:r>
              <a:rPr lang="en-US" altLang="zh-CN" dirty="0">
                <a:sym typeface="+mn-ea"/>
              </a:rPr>
              <a:t>◊</a:t>
            </a:r>
            <a:endParaRPr lang="en-US" altLang="zh-CN" dirty="0"/>
          </a:p>
          <a:p>
            <a:pPr lvl="1"/>
            <a:r>
              <a:rPr lang="en-US" altLang="zh-CN" dirty="0"/>
              <a:t>Iterative Method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sz="1600" dirty="0">
                <a:sym typeface="+mn-ea"/>
              </a:rPr>
              <a:t>√</a:t>
            </a:r>
            <a:endParaRPr lang="en-US" altLang="zh-CN" sz="1600" dirty="0"/>
          </a:p>
          <a:p>
            <a:pPr lvl="2"/>
            <a:r>
              <a:rPr lang="en-US" altLang="zh-CN" dirty="0"/>
              <a:t>Gauss-Seidel method</a:t>
            </a:r>
          </a:p>
          <a:p>
            <a:pPr lvl="2"/>
            <a:r>
              <a:rPr lang="en-US" altLang="zh-CN" dirty="0"/>
              <a:t>Jacobi method </a:t>
            </a:r>
            <a:r>
              <a:rPr lang="en-US" altLang="zh-CN" sz="1600" dirty="0">
                <a:sym typeface="+mn-ea"/>
              </a:rPr>
              <a:t>√</a:t>
            </a:r>
            <a:endParaRPr lang="en-US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44212"/>
              </p:ext>
            </p:extLst>
          </p:nvPr>
        </p:nvGraphicFramePr>
        <p:xfrm>
          <a:off x="2032000" y="4001294"/>
          <a:ext cx="8127999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Single Thread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Multiple Threads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Gauss-Seidel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Converges fast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ym typeface="+mn-ea"/>
                        </a:rPr>
                        <a:t>◊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Jacobi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Converges slow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ym typeface="+mn-ea"/>
                        </a:rPr>
                        <a:t>√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PBF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ym typeface="+mn-ea"/>
              </a:rPr>
              <a:t>Neighbor searching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ym typeface="+mn-ea"/>
              </a:rPr>
              <a:t>Predict position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Jacobi iteration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Neighbor searching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Calculate lambda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Correct Position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Update velocity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XSPH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Video</a:t>
            </a:r>
          </a:p>
          <a:p>
            <a:pPr lvl="1"/>
            <a:r>
              <a:rPr lang="en-US" altLang="zh-CN" dirty="0"/>
              <a:t>SPH </a:t>
            </a:r>
            <a:r>
              <a:rPr lang="en-US" altLang="zh-CN" i="1" dirty="0"/>
              <a:t>vs.</a:t>
            </a:r>
            <a:r>
              <a:rPr lang="en-US" altLang="zh-CN" dirty="0"/>
              <a:t> PBF (125k particles)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1941029"/>
              </p:ext>
            </p:extLst>
          </p:nvPr>
        </p:nvGraphicFramePr>
        <p:xfrm>
          <a:off x="838200" y="1690688"/>
          <a:ext cx="10515600" cy="391327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73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9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765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Parameters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Stability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Performance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Scalability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2580"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SPH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Fake parameters, time consuming to adjust parameters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 stable, sensitive to parameters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Adjust parameters to optimize performance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 easy to couple with other physical simulation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6781"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PBF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Real physical parameters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Stable. Increase iterations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Reduce iterations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Convenient to couple with others physical simulation due to the feature of PBD (PhysX, Flex)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Video</a:t>
            </a:r>
          </a:p>
          <a:p>
            <a:pPr lvl="1"/>
            <a:r>
              <a:rPr lang="en-US" altLang="zh-CN" dirty="0"/>
              <a:t>Real Time Simulation (PBF, </a:t>
            </a:r>
            <a:r>
              <a:rPr lang="en-US" altLang="zh-CN" dirty="0">
                <a:sym typeface="+mn-ea"/>
              </a:rPr>
              <a:t>6 iterations, </a:t>
            </a:r>
            <a:r>
              <a:rPr lang="en-US" altLang="zh-CN" dirty="0"/>
              <a:t>16k particles, 60fps)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 Performance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PBF, 6 iterations, compute shader in Unity, GTX 750Ti</a:t>
            </a:r>
            <a:endParaRPr lang="zh-CN" altLang="en-US" dirty="0"/>
          </a:p>
        </p:txBody>
      </p:sp>
      <p:graphicFrame>
        <p:nvGraphicFramePr>
          <p:cNvPr id="6" name="内容占位符 3"/>
          <p:cNvGraphicFramePr/>
          <p:nvPr/>
        </p:nvGraphicFramePr>
        <p:xfrm>
          <a:off x="1366702" y="3435531"/>
          <a:ext cx="9458595" cy="7366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416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9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04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45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Particles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64k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125k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216k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FPS (No Rendering)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Optimization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Locality</a:t>
            </a:r>
          </a:p>
          <a:p>
            <a:r>
              <a:rPr lang="en-US" altLang="zh-CN" dirty="0">
                <a:sym typeface="+mn-ea"/>
              </a:rPr>
              <a:t>Atomic operations</a:t>
            </a:r>
          </a:p>
          <a:p>
            <a:r>
              <a:rPr lang="en-US" altLang="zh-CN" dirty="0">
                <a:sym typeface="+mn-ea"/>
              </a:rPr>
              <a:t>Global/Shared memory</a:t>
            </a:r>
          </a:p>
          <a:p>
            <a:r>
              <a:rPr lang="en-US" altLang="zh-CN" dirty="0">
                <a:sym typeface="+mn-ea"/>
              </a:rPr>
              <a:t>Bank conflicts</a:t>
            </a:r>
          </a:p>
          <a:p>
            <a:r>
              <a:rPr lang="en-US" altLang="zh-CN" dirty="0"/>
              <a:t>Other GPU optimizations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Rendering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Rendering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zh-CN" dirty="0"/>
          </a:p>
          <a:p>
            <a:pPr lvl="1"/>
            <a:r>
              <a:rPr lang="en-US" altLang="zh-CN" dirty="0"/>
              <a:t>Marching Cubes (1987)</a:t>
            </a:r>
          </a:p>
          <a:p>
            <a:pPr lvl="1"/>
            <a:r>
              <a:rPr lang="en-US" altLang="zh-CN" dirty="0"/>
              <a:t>Screen Space Fluid Rendering (SSFR, 2009)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Marching Cubes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https://graphics.stanford.edu/~mdfisher/MarchingCubes.html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532" y="1865163"/>
            <a:ext cx="7816935" cy="36804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pic>
        <p:nvPicPr>
          <p:cNvPr id="13" name="内容占位符 3" descr="screen-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6430" y="2053932"/>
            <a:ext cx="3084791" cy="3572815"/>
          </a:xfrm>
          <a:prstGeom prst="rect">
            <a:avLst/>
          </a:prstGeom>
        </p:spPr>
      </p:pic>
      <p:pic>
        <p:nvPicPr>
          <p:cNvPr id="14" name="内容占位符 13" descr="dambreak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11408" y="2053932"/>
            <a:ext cx="6124826" cy="357281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Problems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98"/>
          <a:stretch>
            <a:fillRect/>
          </a:stretch>
        </p:blipFill>
        <p:spPr>
          <a:xfrm>
            <a:off x="3361702" y="2766218"/>
            <a:ext cx="5468595" cy="1325563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/>
            <a:r>
              <a:rPr lang="en-US" altLang="zh-CN" dirty="0">
                <a:sym typeface="+mn-ea"/>
              </a:rPr>
              <a:t>Triangles subdivision: PN triangles</a:t>
            </a:r>
          </a:p>
          <a:p>
            <a:pPr lvl="1"/>
            <a:r>
              <a:rPr lang="en-US" altLang="zh-CN" dirty="0">
                <a:sym typeface="+mn-ea"/>
              </a:rPr>
              <a:t>Normal smoothing: Bilateral filtering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492" y="3429000"/>
            <a:ext cx="3027253" cy="17028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745" y="3429001"/>
            <a:ext cx="3027251" cy="17028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996" y="3429000"/>
            <a:ext cx="3027254" cy="170283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Caustics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Geometry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method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435" y="2775856"/>
            <a:ext cx="4261212" cy="26158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19" y="2775857"/>
            <a:ext cx="4650377" cy="261583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Video</a:t>
            </a:r>
          </a:p>
          <a:p>
            <a:pPr lvl="1"/>
            <a:r>
              <a:rPr lang="en-US" altLang="zh-CN" dirty="0"/>
              <a:t>MC Final Rendering</a:t>
            </a:r>
          </a:p>
          <a:p>
            <a:pPr lvl="1"/>
            <a:r>
              <a:rPr lang="en-US" altLang="zh-CN" dirty="0"/>
              <a:t>MC Smoothing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Screen Space Fluid Rendering (SSFR)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http://developer.download.nvidia.com/presentations/2010/gdc/Direct3D_Effects.pdf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165" y="2048650"/>
            <a:ext cx="4545678" cy="37068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667" y="1825625"/>
            <a:ext cx="3033034" cy="228111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666" y="4088902"/>
            <a:ext cx="3033035" cy="227160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Normal Smoothing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11" y="1933303"/>
            <a:ext cx="4848586" cy="3629704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61" y="1933303"/>
            <a:ext cx="4868950" cy="362970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Caustics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altLang="zh-CN" dirty="0">
              <a:sym typeface="+mn-ea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096" y="1825625"/>
            <a:ext cx="5755807" cy="343933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Video</a:t>
            </a:r>
          </a:p>
          <a:p>
            <a:pPr lvl="1"/>
            <a:r>
              <a:rPr lang="en-US" altLang="zh-CN" dirty="0"/>
              <a:t>MC </a:t>
            </a:r>
            <a:r>
              <a:rPr lang="en-US" altLang="zh-CN" i="1" dirty="0"/>
              <a:t>vs. </a:t>
            </a:r>
            <a:r>
              <a:rPr lang="en-US" altLang="zh-CN" dirty="0"/>
              <a:t>SSFR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Comparison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Small scale (&lt;5k / Near) : Marching Cubes</a:t>
            </a:r>
          </a:p>
          <a:p>
            <a:pPr marL="0" indent="0">
              <a:buNone/>
            </a:pPr>
            <a:r>
              <a:rPr lang="en-US" altLang="zh-CN" dirty="0"/>
              <a:t>Large scale (&gt;10k / Far) : SSFR</a:t>
            </a:r>
          </a:p>
        </p:txBody>
      </p:sp>
      <p:graphicFrame>
        <p:nvGraphicFramePr>
          <p:cNvPr id="6" name="内容占位符 3"/>
          <p:cNvGraphicFramePr/>
          <p:nvPr/>
        </p:nvGraphicFramePr>
        <p:xfrm>
          <a:off x="838200" y="2201999"/>
          <a:ext cx="10515600" cy="21996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Performance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Visual Effect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Memory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Parameters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Marching Cubes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Decrease heavily with grid resolution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Depend on grid resolution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Increase with grid resolution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Easy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SSFR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Depend on the number of pixels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Good when viewpoint is far, obvious artifact when view is near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Several Textures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Need tricks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Optimization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Performance</a:t>
            </a:r>
          </a:p>
          <a:p>
            <a:pPr lvl="1"/>
            <a:r>
              <a:rPr lang="en-US" altLang="zh-CN" dirty="0">
                <a:sym typeface="+mn-ea"/>
              </a:rPr>
              <a:t>Caustics must die</a:t>
            </a:r>
          </a:p>
          <a:p>
            <a:pPr lvl="1"/>
            <a:r>
              <a:rPr lang="en-US" altLang="zh-CN" dirty="0">
                <a:sym typeface="+mn-ea"/>
              </a:rPr>
              <a:t>Bilateral filtering two directions separately (approximation)</a:t>
            </a:r>
          </a:p>
          <a:p>
            <a:pPr marL="457200" lvl="1" indent="0">
              <a:buNone/>
            </a:pP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Visual Effect</a:t>
            </a:r>
          </a:p>
          <a:p>
            <a:pPr lvl="1"/>
            <a:r>
              <a:rPr lang="en-US" altLang="zh-CN" dirty="0">
                <a:sym typeface="+mn-ea"/>
              </a:rPr>
              <a:t>Blurring Radius view invariant</a:t>
            </a:r>
          </a:p>
          <a:p>
            <a:pPr lvl="1"/>
            <a:r>
              <a:rPr lang="en-US" altLang="zh-CN" dirty="0">
                <a:sym typeface="+mn-ea"/>
              </a:rPr>
              <a:t>Anisotropic particles</a:t>
            </a: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899" y="3766873"/>
            <a:ext cx="2460171" cy="24601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766873"/>
            <a:ext cx="2460171" cy="24601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Aim</a:t>
            </a:r>
          </a:p>
          <a:p>
            <a:pPr lvl="1"/>
            <a:r>
              <a:rPr lang="en-US" altLang="zh-CN" dirty="0">
                <a:sym typeface="+mn-ea"/>
              </a:rPr>
              <a:t>Interactive fluid simulation on mobile in real time</a:t>
            </a:r>
          </a:p>
          <a:p>
            <a:pPr marL="457200" lvl="1" indent="0">
              <a:buNone/>
            </a:pPr>
            <a:endParaRPr lang="en-US" altLang="zh-CN" dirty="0">
              <a:sym typeface="+mn-ea"/>
            </a:endParaRPr>
          </a:p>
          <a:p>
            <a:pPr lvl="0"/>
            <a:r>
              <a:rPr lang="en-US" altLang="zh-CN" dirty="0"/>
              <a:t>Method</a:t>
            </a:r>
          </a:p>
          <a:p>
            <a:pPr lvl="1"/>
            <a:r>
              <a:rPr lang="en-US" altLang="zh-CN" dirty="0"/>
              <a:t>Solving N-S Equation: SPH &amp; PBF</a:t>
            </a:r>
          </a:p>
          <a:p>
            <a:pPr lvl="1"/>
            <a:r>
              <a:rPr lang="en-US" altLang="zh-CN" dirty="0"/>
              <a:t>Rendering: Marching Cubes &amp; SSFR</a:t>
            </a:r>
          </a:p>
          <a:p>
            <a:pPr lvl="1"/>
            <a:r>
              <a:rPr lang="en-US" altLang="zh-CN" dirty="0">
                <a:sym typeface="+mn-ea"/>
              </a:rPr>
              <a:t>Fully on GPU</a:t>
            </a:r>
            <a:endParaRPr lang="en-US" altLang="zh-CN" sz="2000" dirty="0">
              <a:sym typeface="+mn-ea"/>
            </a:endParaRP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Mobile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400" dirty="0"/>
              <a:t>Android, Xiaomi6</a:t>
            </a:r>
          </a:p>
          <a:p>
            <a:r>
              <a:rPr lang="en-US" altLang="zh-CN" sz="1400" dirty="0"/>
              <a:t>Qualcomm </a:t>
            </a:r>
            <a:r>
              <a:rPr lang="en-US" altLang="zh-CN" sz="1400" dirty="0">
                <a:solidFill>
                  <a:srgbClr val="FF0000"/>
                </a:solidFill>
              </a:rPr>
              <a:t>Adreno</a:t>
            </a:r>
            <a:r>
              <a:rPr lang="en-US" altLang="zh-CN" sz="1400" dirty="0"/>
              <a:t> 540, Vulkan 1.0.61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/>
              <a:t>Geometry shader :  Generate triangles in compute shader (Point Sprites)</a:t>
            </a:r>
          </a:p>
          <a:p>
            <a:pPr lvl="1"/>
            <a:r>
              <a:rPr lang="en-US" altLang="zh-CN" dirty="0"/>
              <a:t>Texture formats / MRT supported : Use alternative format</a:t>
            </a:r>
          </a:p>
          <a:p>
            <a:pPr lvl="1"/>
            <a:r>
              <a:rPr lang="en-US" altLang="zh-CN" dirty="0"/>
              <a:t>Precision (restore normal in SSFR) :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highp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" t="36551" r="41606"/>
          <a:stretch>
            <a:fillRect/>
          </a:stretch>
        </p:blipFill>
        <p:spPr>
          <a:xfrm>
            <a:off x="3779011" y="3191250"/>
            <a:ext cx="4633977" cy="298571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 Performance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/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PBF, 2 iterations, Marching Cubes 80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40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40</a:t>
                </a:r>
              </a:p>
              <a:p>
                <a:pPr lvl="1"/>
                <a:r>
                  <a:rPr lang="en-US" altLang="zh-CN" dirty="0"/>
                  <a:t>Android, Xiaomi6</a:t>
                </a:r>
              </a:p>
              <a:p>
                <a:pPr lvl="1"/>
                <a:r>
                  <a:rPr lang="en-US" altLang="zh-CN" dirty="0"/>
                  <a:t>Qualcomm Adreno 540, Vulkan 1.0.61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aphicFrame>
        <p:nvGraphicFramePr>
          <p:cNvPr id="4" name="内容占位符 3"/>
          <p:cNvGraphicFramePr/>
          <p:nvPr/>
        </p:nvGraphicFramePr>
        <p:xfrm>
          <a:off x="2181496" y="4001294"/>
          <a:ext cx="7082247" cy="149964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360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0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0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98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1k particles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5k particles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8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With rendering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30fps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25fps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8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Without rendering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60fps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40fps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Optimization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Sorting</a:t>
            </a:r>
          </a:p>
          <a:p>
            <a:r>
              <a:rPr lang="en-US" altLang="zh-CN" dirty="0"/>
              <a:t>Optimization methods on mobile</a:t>
            </a:r>
            <a:endParaRPr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05244"/>
            <a:ext cx="10696303" cy="5134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200" dirty="0"/>
              <a:t>Stam, Jos. "Stable fluids." Acm Transactions on Graphics1999(1999):121--128.</a:t>
            </a:r>
          </a:p>
          <a:p>
            <a:pPr marL="0" indent="0">
              <a:buNone/>
            </a:pPr>
            <a:r>
              <a:rPr lang="en-US" altLang="zh-CN" sz="1200" dirty="0"/>
              <a:t>Liu G R , Liu M B . Smoothed Particle Hydrodynamics (SPH): an Overview and Recent Developments[J]. Archives of Computational Methods in Engineering, 2010, 17(1):25-76.</a:t>
            </a:r>
          </a:p>
          <a:p>
            <a:pPr marL="0" indent="0">
              <a:buNone/>
            </a:pPr>
            <a:r>
              <a:rPr lang="en-US" altLang="zh-CN" sz="1200" dirty="0"/>
              <a:t>Müller, Matthias, David Charypar, and Markus Gross. "Particle-based fluid simulation for interactive applications." Proceedings of the 2003 ACM SIGGRAPH/Eurographics symposium on Computer animation. Eurographics Association, 2003.</a:t>
            </a:r>
          </a:p>
          <a:p>
            <a:pPr marL="0" indent="0">
              <a:buNone/>
            </a:pPr>
            <a:r>
              <a:rPr lang="en-US" altLang="zh-CN" sz="1200" dirty="0"/>
              <a:t>Solenthaler, Barbara, and Renato Pajarola. "Predictive-corrective incompressible SPH." ACM transactions on graphics (TOG). Vol. 28. No. 3. ACM, 2009.</a:t>
            </a:r>
          </a:p>
          <a:p>
            <a:pPr marL="0" indent="0">
              <a:buNone/>
            </a:pPr>
            <a:r>
              <a:rPr lang="en-US" altLang="zh-CN" sz="1200" dirty="0"/>
              <a:t>Müller, Matthias, et al. "Position based dynamics." Journal of Visual Communication and Image Representation 18.2 (2007): 109-118.</a:t>
            </a:r>
            <a:br>
              <a:rPr lang="en-US" altLang="zh-CN" sz="1200" dirty="0"/>
            </a:br>
            <a:r>
              <a:rPr lang="en-US" altLang="zh-CN" sz="1200" dirty="0"/>
              <a:t>Macklin, Miles, and Matthias Müller. "Position based fluids." ACM Transactions on Graphics (TOG) 32.4 (2013): 104.</a:t>
            </a:r>
          </a:p>
          <a:p>
            <a:pPr marL="0" indent="0">
              <a:buNone/>
            </a:pPr>
            <a:r>
              <a:rPr lang="en-US" altLang="zh-CN" sz="1200" dirty="0"/>
              <a:t>Harris, Mark, Shubhabrata Sengupta, and John D. Owens. "Parallel prefix sum (scan) with CUDA." GPU gems 3.39 (2007): 851-876.</a:t>
            </a:r>
            <a:br>
              <a:rPr lang="en-US" altLang="zh-CN" sz="1200" dirty="0"/>
            </a:br>
            <a:r>
              <a:rPr lang="en-US" altLang="zh-CN" sz="1200" dirty="0"/>
              <a:t>van der Laan, Wladimir J., Simon Green, and Miguel Sainz. "Screen space fluid rendering with curvature flow." Proceedings of the 2009 symposium on Interactive 3D graphics and games. ACM, 2009.</a:t>
            </a:r>
          </a:p>
          <a:p>
            <a:pPr marL="0" indent="0">
              <a:buNone/>
            </a:pPr>
            <a:r>
              <a:rPr lang="en-US" altLang="zh-CN" sz="1200" dirty="0"/>
              <a:t>Yu, Jihun, and Greg Turk. "Reconstructing surfaces of particle-based fluids using anisotropic kernels." ACM Transactions on Graphics (TOG) 32.1 (2013): 5.</a:t>
            </a:r>
          </a:p>
          <a:p>
            <a:pPr marL="0" indent="0">
              <a:buNone/>
            </a:pPr>
            <a:r>
              <a:rPr lang="en-US" altLang="zh-CN" sz="1200" dirty="0"/>
              <a:t>Green, Simon. "Cuda particles." NVIDIA whitepaper 2.3.2 (2008): 1.</a:t>
            </a:r>
          </a:p>
          <a:p>
            <a:pPr marL="0" indent="0">
              <a:buNone/>
            </a:pPr>
            <a:r>
              <a:rPr lang="en-US" altLang="zh-CN" sz="1200" dirty="0"/>
              <a:t>Hoetzlein, R. C. "Fast fixed-radius nearest neighbors: interactive million-particle fluids." GPU Technology Conference. Vol. 18. 2014.</a:t>
            </a:r>
          </a:p>
          <a:p>
            <a:pPr marL="0" indent="0">
              <a:buNone/>
            </a:pPr>
            <a:r>
              <a:rPr lang="zh-CN" altLang="en-US" sz="1200" dirty="0"/>
              <a:t>软件学院</a:t>
            </a:r>
            <a:r>
              <a:rPr lang="en-US" altLang="zh-CN" sz="1200" dirty="0"/>
              <a:t>. </a:t>
            </a:r>
            <a:r>
              <a:rPr lang="zh-CN" altLang="en-US" sz="1200" dirty="0"/>
              <a:t>不可压平滑粒子流体动力学算法</a:t>
            </a:r>
            <a:r>
              <a:rPr lang="en-US" altLang="zh-CN" sz="1200" dirty="0"/>
              <a:t>GPU</a:t>
            </a:r>
            <a:r>
              <a:rPr lang="zh-CN" altLang="en-US" sz="1200" dirty="0"/>
              <a:t>并行加速及其应用研究</a:t>
            </a:r>
            <a:r>
              <a:rPr lang="en-US" altLang="zh-CN" sz="1200" dirty="0"/>
              <a:t>[J]. </a:t>
            </a:r>
            <a:r>
              <a:rPr lang="zh-CN" altLang="en-US" sz="1200" dirty="0"/>
              <a:t>清华大学</a:t>
            </a:r>
            <a:r>
              <a:rPr lang="en-US" altLang="zh-CN" sz="1200" dirty="0"/>
              <a:t>, 2013.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928485" cy="1325880"/>
          </a:xfrm>
        </p:spPr>
        <p:txBody>
          <a:bodyPr/>
          <a:lstStyle/>
          <a:p>
            <a:r>
              <a:rPr lang="en-US" altLang="zh-CN" dirty="0"/>
              <a:t>Navier-Stokes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b="0" i="1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altLang="zh-CN" b="0" i="1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b="0" i="1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solidFill>
                    <a:schemeClr val="accent4"/>
                  </a:solidFill>
                </a:endParaRPr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Solving N-S Equation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CN" sz="2600" b="0" dirty="0"/>
              <a:t>Eulerian (grids)</a:t>
            </a:r>
            <a:endParaRPr lang="zh-CN" altLang="en-US" sz="2600" b="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40587" y="2832396"/>
            <a:ext cx="3646414" cy="2871697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altLang="zh-CN" sz="2600" b="0" dirty="0"/>
              <a:t>Lagrangian (particles)</a:t>
            </a:r>
            <a:endParaRPr lang="zh-CN" altLang="en-US" sz="2600" b="0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846067" y="2724685"/>
            <a:ext cx="3145227" cy="29794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Fluid Simulation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Scale</a:t>
            </a:r>
          </a:p>
          <a:p>
            <a:r>
              <a:rPr lang="en-US" altLang="zh-CN" dirty="0"/>
              <a:t>Small: Particle</a:t>
            </a:r>
          </a:p>
          <a:p>
            <a:r>
              <a:rPr lang="en-US" altLang="zh-CN" dirty="0"/>
              <a:t>Medium: Particle/Grid</a:t>
            </a:r>
          </a:p>
          <a:p>
            <a:r>
              <a:rPr lang="en-US" altLang="zh-CN" dirty="0"/>
              <a:t>Large: Wave simulation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839</Words>
  <Application>Microsoft Office PowerPoint</Application>
  <PresentationFormat>宽屏</PresentationFormat>
  <Paragraphs>335</Paragraphs>
  <Slides>54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2" baseType="lpstr">
      <vt:lpstr>等线</vt:lpstr>
      <vt:lpstr>等线 Light</vt:lpstr>
      <vt:lpstr>Arial</vt:lpstr>
      <vt:lpstr>Cambria Math</vt:lpstr>
      <vt:lpstr>Courier New</vt:lpstr>
      <vt:lpstr>Wingdings</vt:lpstr>
      <vt:lpstr>Office 主题​​</vt:lpstr>
      <vt:lpstr>Document</vt:lpstr>
      <vt:lpstr>实时可交互流体模拟Interactive Fluid Simulation in Real Time</vt:lpstr>
      <vt:lpstr>Contents</vt:lpstr>
      <vt:lpstr>Motivation</vt:lpstr>
      <vt:lpstr>Motivation</vt:lpstr>
      <vt:lpstr>Motivation</vt:lpstr>
      <vt:lpstr>Background</vt:lpstr>
      <vt:lpstr>Navier-Stokes Equation</vt:lpstr>
      <vt:lpstr>Solving N-S Equation</vt:lpstr>
      <vt:lpstr>Fluid Simulation</vt:lpstr>
      <vt:lpstr>Solving N-S Equation</vt:lpstr>
      <vt:lpstr>SPH</vt:lpstr>
      <vt:lpstr>SPH Approximation</vt:lpstr>
      <vt:lpstr>SPH Approximation</vt:lpstr>
      <vt:lpstr>Neighbor Searching</vt:lpstr>
      <vt:lpstr>Neighbor Searching</vt:lpstr>
      <vt:lpstr>Neighbor Searching</vt:lpstr>
      <vt:lpstr>Neighbor Searching</vt:lpstr>
      <vt:lpstr>Neighbor Searching</vt:lpstr>
      <vt:lpstr>Neighbor Searching</vt:lpstr>
      <vt:lpstr>Neighbor Searching</vt:lpstr>
      <vt:lpstr>Neighbor Searching</vt:lpstr>
      <vt:lpstr>Neighbor Searching</vt:lpstr>
      <vt:lpstr>SPH Algorithm</vt:lpstr>
      <vt:lpstr>Problems</vt:lpstr>
      <vt:lpstr>PBF</vt:lpstr>
      <vt:lpstr>Position Based Dynamics (PBD)</vt:lpstr>
      <vt:lpstr>Position Based Dynamics (PBD)</vt:lpstr>
      <vt:lpstr>Position Based Dynamics (PBD)</vt:lpstr>
      <vt:lpstr>Position Based Fluids (PBF)</vt:lpstr>
      <vt:lpstr>Solving Constraints</vt:lpstr>
      <vt:lpstr>PBF Algorithm</vt:lpstr>
      <vt:lpstr>Demo</vt:lpstr>
      <vt:lpstr>Comparison</vt:lpstr>
      <vt:lpstr>Demo</vt:lpstr>
      <vt:lpstr>Current Performance</vt:lpstr>
      <vt:lpstr>Future Optimization</vt:lpstr>
      <vt:lpstr>Rendering</vt:lpstr>
      <vt:lpstr>Rendering</vt:lpstr>
      <vt:lpstr>Marching Cubes</vt:lpstr>
      <vt:lpstr>Problems</vt:lpstr>
      <vt:lpstr>Optimization</vt:lpstr>
      <vt:lpstr>Caustics</vt:lpstr>
      <vt:lpstr>Demo</vt:lpstr>
      <vt:lpstr>Screen Space Fluid Rendering (SSFR)</vt:lpstr>
      <vt:lpstr>Normal Smoothing</vt:lpstr>
      <vt:lpstr>Caustics</vt:lpstr>
      <vt:lpstr>Demo</vt:lpstr>
      <vt:lpstr>Comparison</vt:lpstr>
      <vt:lpstr>Optimization</vt:lpstr>
      <vt:lpstr>Mobile</vt:lpstr>
      <vt:lpstr>Problems</vt:lpstr>
      <vt:lpstr>Current Performance</vt:lpstr>
      <vt:lpstr>Future Optimization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宇</dc:creator>
  <cp:lastModifiedBy>fatfatzhang(张宇)</cp:lastModifiedBy>
  <cp:revision>618</cp:revision>
  <dcterms:created xsi:type="dcterms:W3CDTF">2019-08-30T03:40:00Z</dcterms:created>
  <dcterms:modified xsi:type="dcterms:W3CDTF">2020-09-20T09:38:38Z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